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29"/>
  </p:notesMasterIdLst>
  <p:handoutMasterIdLst>
    <p:handoutMasterId r:id="rId30"/>
  </p:handoutMasterIdLst>
  <p:sldIdLst>
    <p:sldId id="3825" r:id="rId5"/>
    <p:sldId id="3826" r:id="rId6"/>
    <p:sldId id="3827" r:id="rId7"/>
    <p:sldId id="3835" r:id="rId8"/>
    <p:sldId id="3831" r:id="rId9"/>
    <p:sldId id="3828" r:id="rId10"/>
    <p:sldId id="3837" r:id="rId11"/>
    <p:sldId id="3838" r:id="rId12"/>
    <p:sldId id="3839" r:id="rId13"/>
    <p:sldId id="3840" r:id="rId14"/>
    <p:sldId id="3841" r:id="rId15"/>
    <p:sldId id="3849" r:id="rId16"/>
    <p:sldId id="3851" r:id="rId17"/>
    <p:sldId id="3842" r:id="rId18"/>
    <p:sldId id="3844" r:id="rId19"/>
    <p:sldId id="3850" r:id="rId20"/>
    <p:sldId id="3852" r:id="rId21"/>
    <p:sldId id="3843" r:id="rId22"/>
    <p:sldId id="3853" r:id="rId23"/>
    <p:sldId id="3854" r:id="rId24"/>
    <p:sldId id="3847" r:id="rId25"/>
    <p:sldId id="3848" r:id="rId26"/>
    <p:sldId id="3829" r:id="rId27"/>
    <p:sldId id="3834" r:id="rId2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4F7D"/>
    <a:srgbClr val="FEE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4719"/>
  </p:normalViewPr>
  <p:slideViewPr>
    <p:cSldViewPr snapToGrid="0">
      <p:cViewPr varScale="1">
        <p:scale>
          <a:sx n="81" d="100"/>
          <a:sy n="81" d="100"/>
        </p:scale>
        <p:origin x="590" y="6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he-IL" sz="1700" b="0" i="0" u="none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קביעת שיעור וביטולו ע"י הסטודנט על פי זמנים מותאמים מראש של המורה </a:t>
          </a:r>
          <a:endParaRPr lang="en-GB" sz="17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he-IL" sz="1800" b="0" i="0" u="none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תשלום למורה הפרטי ע"י הסטודנט ומעקב אחר התשלום </a:t>
          </a:r>
          <a:endParaRPr lang="en-GB" sz="18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he-IL" sz="1800" b="0" i="0" u="none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בחירת מורה לפי סינון של ימים / שעות / קורס</a:t>
          </a:r>
          <a:endParaRPr lang="en-GB" sz="18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he-IL" sz="1800" b="0" i="0" u="none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פרסום ימים ושעות מתאימים ע"י המורה </a:t>
          </a:r>
          <a:endParaRPr lang="en-GB" sz="18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 custT="1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he-IL" sz="18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קישור בין הסטודנט למורה </a:t>
          </a:r>
          <a:endParaRPr lang="en-GB" sz="18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37" y="873296"/>
          <a:ext cx="1861393" cy="260595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0" i="0" u="none" kern="12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קביעת שיעור וביטולו ע"י הסטודנט על פי זמנים מותאמים מראש של המורה </a:t>
          </a:r>
          <a:endParaRPr lang="en-GB" sz="1700" kern="12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sp:txBody>
      <dsp:txXfrm>
        <a:off x="3437" y="1863557"/>
        <a:ext cx="1861393" cy="1563570"/>
      </dsp:txXfrm>
    </dsp:sp>
    <dsp:sp modelId="{9C3A7F13-9585-42DF-AD32-B56F82B123C8}">
      <dsp:nvSpPr>
        <dsp:cNvPr id="0" name=""/>
        <dsp:cNvSpPr/>
      </dsp:nvSpPr>
      <dsp:spPr>
        <a:xfrm>
          <a:off x="543242" y="1133891"/>
          <a:ext cx="781785" cy="78178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1</a:t>
          </a:r>
          <a:endParaRPr lang="en-GB" sz="3800" kern="1200" noProof="0" dirty="0"/>
        </a:p>
      </dsp:txBody>
      <dsp:txXfrm>
        <a:off x="657732" y="1248381"/>
        <a:ext cx="552805" cy="552805"/>
      </dsp:txXfrm>
    </dsp:sp>
    <dsp:sp modelId="{923B2301-552B-45D2-9EF0-53A10AA17FC6}">
      <dsp:nvSpPr>
        <dsp:cNvPr id="0" name=""/>
        <dsp:cNvSpPr/>
      </dsp:nvSpPr>
      <dsp:spPr>
        <a:xfrm>
          <a:off x="3437" y="3479175"/>
          <a:ext cx="18613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50970" y="873296"/>
          <a:ext cx="1861393" cy="26059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תשלום למורה הפרטי ע"י הסטודנט ומעקב אחר התשלום </a:t>
          </a:r>
          <a:endParaRPr lang="en-GB" sz="1800" kern="12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sp:txBody>
      <dsp:txXfrm>
        <a:off x="2050970" y="1863557"/>
        <a:ext cx="1861393" cy="1563570"/>
      </dsp:txXfrm>
    </dsp:sp>
    <dsp:sp modelId="{C08FC467-91FE-48BD-B243-273925C2B75A}">
      <dsp:nvSpPr>
        <dsp:cNvPr id="0" name=""/>
        <dsp:cNvSpPr/>
      </dsp:nvSpPr>
      <dsp:spPr>
        <a:xfrm>
          <a:off x="2590774" y="1133891"/>
          <a:ext cx="781785" cy="78178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2</a:t>
          </a:r>
          <a:endParaRPr lang="en-GB" sz="3800" kern="1200" noProof="0" dirty="0"/>
        </a:p>
      </dsp:txBody>
      <dsp:txXfrm>
        <a:off x="2705264" y="1248381"/>
        <a:ext cx="552805" cy="552805"/>
      </dsp:txXfrm>
    </dsp:sp>
    <dsp:sp modelId="{DE393E47-CBB6-4D77-A342-C9AFD9FC8CB6}">
      <dsp:nvSpPr>
        <dsp:cNvPr id="0" name=""/>
        <dsp:cNvSpPr/>
      </dsp:nvSpPr>
      <dsp:spPr>
        <a:xfrm>
          <a:off x="2050970" y="3479175"/>
          <a:ext cx="186139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098503" y="873296"/>
          <a:ext cx="1861393" cy="260595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בחירת מורה לפי סינון של ימים / שעות / קורס</a:t>
          </a:r>
          <a:endParaRPr lang="en-GB" sz="1800" kern="12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sp:txBody>
      <dsp:txXfrm>
        <a:off x="4098503" y="1863557"/>
        <a:ext cx="1861393" cy="1563570"/>
      </dsp:txXfrm>
    </dsp:sp>
    <dsp:sp modelId="{4104A2F1-FB99-4C42-8067-46B8EEEC9610}">
      <dsp:nvSpPr>
        <dsp:cNvPr id="0" name=""/>
        <dsp:cNvSpPr/>
      </dsp:nvSpPr>
      <dsp:spPr>
        <a:xfrm>
          <a:off x="4638307" y="1133891"/>
          <a:ext cx="781785" cy="78178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3</a:t>
          </a:r>
          <a:endParaRPr lang="en-GB" sz="3800" kern="1200" noProof="0" dirty="0"/>
        </a:p>
      </dsp:txBody>
      <dsp:txXfrm>
        <a:off x="4752797" y="1248381"/>
        <a:ext cx="552805" cy="552805"/>
      </dsp:txXfrm>
    </dsp:sp>
    <dsp:sp modelId="{2EB92C72-3528-4913-AFF6-FF0B4F338399}">
      <dsp:nvSpPr>
        <dsp:cNvPr id="0" name=""/>
        <dsp:cNvSpPr/>
      </dsp:nvSpPr>
      <dsp:spPr>
        <a:xfrm>
          <a:off x="4098503" y="3479175"/>
          <a:ext cx="1861393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146036" y="873296"/>
          <a:ext cx="1861393" cy="260595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פרסום ימים ושעות מתאימים ע"י המורה </a:t>
          </a:r>
          <a:endParaRPr lang="en-GB" sz="1800" kern="12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sp:txBody>
      <dsp:txXfrm>
        <a:off x="6146036" y="1863557"/>
        <a:ext cx="1861393" cy="1563570"/>
      </dsp:txXfrm>
    </dsp:sp>
    <dsp:sp modelId="{AC6B335A-D8B4-46D8-93DE-B9EF1773F6AC}">
      <dsp:nvSpPr>
        <dsp:cNvPr id="0" name=""/>
        <dsp:cNvSpPr/>
      </dsp:nvSpPr>
      <dsp:spPr>
        <a:xfrm>
          <a:off x="6685840" y="1133891"/>
          <a:ext cx="781785" cy="78178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4</a:t>
          </a:r>
          <a:endParaRPr lang="en-GB" sz="3800" kern="1200" noProof="0" dirty="0"/>
        </a:p>
      </dsp:txBody>
      <dsp:txXfrm>
        <a:off x="6800330" y="1248381"/>
        <a:ext cx="552805" cy="552805"/>
      </dsp:txXfrm>
    </dsp:sp>
    <dsp:sp modelId="{7B3E0A16-DB85-46CA-87D6-4D39F6DBFC52}">
      <dsp:nvSpPr>
        <dsp:cNvPr id="0" name=""/>
        <dsp:cNvSpPr/>
      </dsp:nvSpPr>
      <dsp:spPr>
        <a:xfrm>
          <a:off x="6146036" y="3479175"/>
          <a:ext cx="1861393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193568" y="873296"/>
          <a:ext cx="1861393" cy="260595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noProof="0" dirty="0">
              <a:latin typeface="AvneyGadW26-Light" panose="00000400000000000000" pitchFamily="2" charset="-79"/>
              <a:cs typeface="AvneyGadW26-Light" panose="00000400000000000000" pitchFamily="2" charset="-79"/>
            </a:rPr>
            <a:t>קישור בין הסטודנט למורה </a:t>
          </a:r>
          <a:endParaRPr lang="en-GB" sz="1800" kern="1200" noProof="0" dirty="0">
            <a:latin typeface="AvneyGadW26-Light" panose="00000400000000000000" pitchFamily="2" charset="-79"/>
            <a:cs typeface="AvneyGadW26-Light" panose="00000400000000000000" pitchFamily="2" charset="-79"/>
          </a:endParaRPr>
        </a:p>
      </dsp:txBody>
      <dsp:txXfrm>
        <a:off x="8193568" y="1863557"/>
        <a:ext cx="1861393" cy="1563570"/>
      </dsp:txXfrm>
    </dsp:sp>
    <dsp:sp modelId="{06772805-3643-43C2-9C80-F43268C57C20}">
      <dsp:nvSpPr>
        <dsp:cNvPr id="0" name=""/>
        <dsp:cNvSpPr/>
      </dsp:nvSpPr>
      <dsp:spPr>
        <a:xfrm>
          <a:off x="8733372" y="1133891"/>
          <a:ext cx="781785" cy="78178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5</a:t>
          </a:r>
          <a:endParaRPr lang="en-GB" sz="3800" kern="1200" noProof="0" dirty="0"/>
        </a:p>
      </dsp:txBody>
      <dsp:txXfrm>
        <a:off x="8847862" y="1248381"/>
        <a:ext cx="552805" cy="552805"/>
      </dsp:txXfrm>
    </dsp:sp>
    <dsp:sp modelId="{77F59A8B-7684-4E29-B44F-B0F96367FE70}">
      <dsp:nvSpPr>
        <dsp:cNvPr id="0" name=""/>
        <dsp:cNvSpPr/>
      </dsp:nvSpPr>
      <dsp:spPr>
        <a:xfrm>
          <a:off x="8193568" y="3479175"/>
          <a:ext cx="1861393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ADAB-0715-452F-8C44-811CB7F712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AC0A-D7FF-4131-AA7A-5215899E4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4E079-3A7A-449C-B486-B22E81642837}" type="datetime1">
              <a:rPr lang="en-GB" smtClean="0"/>
              <a:t>15/01/2023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2EEF-3188-4BF1-9CC0-2B37F23EE7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DB5F-D272-460E-AB4E-68937D5002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E1A43-7D66-4AF3-B057-6DD580E7A0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84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DD03-4868-4DBD-8FDF-AA6B2BEDF17D}" type="datetime1">
              <a:rPr lang="en-GB" smtClean="0"/>
              <a:pPr/>
              <a:t>15/01/2023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22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5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8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5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1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9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31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1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sther-Bi/Study-Buddy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Study Buddy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222" y="5221224"/>
            <a:ext cx="7348810" cy="996696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By Esther B</a:t>
            </a:r>
            <a:r>
              <a:rPr lang="en-US" dirty="0" err="1"/>
              <a:t>innes</a:t>
            </a:r>
            <a:r>
              <a:rPr lang="en-AU" dirty="0"/>
              <a:t>, Talia </a:t>
            </a:r>
            <a:r>
              <a:rPr lang="en-AU" dirty="0" err="1"/>
              <a:t>Meizlish</a:t>
            </a:r>
            <a:r>
              <a:rPr lang="en-AU" dirty="0"/>
              <a:t> and Noa Nussbaum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CB7D-6B73-1707-DA99-54BDAA03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מיפוי טכנולוגי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7801E-0F9E-4CB5-1687-58AFBE49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10</a:t>
            </a:fld>
            <a:endParaRPr lang="en-GB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6058F1-82FE-C828-D451-CD1119720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858" y="1759561"/>
            <a:ext cx="4709160" cy="3619900"/>
          </a:xfrm>
        </p:spPr>
        <p:txBody>
          <a:bodyPr>
            <a:normAutofit lnSpcReduction="10000"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MVVM</a:t>
            </a:r>
            <a:br>
              <a:rPr lang="en-US" sz="2000" b="1" dirty="0"/>
            </a:br>
            <a:endParaRPr lang="en-US" sz="2000" b="1" dirty="0"/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Model</a:t>
            </a:r>
            <a:r>
              <a:rPr lang="he-IL" dirty="0"/>
              <a:t> </a:t>
            </a: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אובייקטים, קבצי </a:t>
            </a:r>
            <a:r>
              <a:rPr lang="en-US" dirty="0"/>
              <a:t>Java</a:t>
            </a:r>
            <a:r>
              <a:rPr lang="he-IL" dirty="0"/>
              <a:t> </a:t>
            </a: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הניגשים לנתונים ב</a:t>
            </a:r>
            <a:r>
              <a:rPr lang="en-US" dirty="0"/>
              <a:t>Firebase</a:t>
            </a:r>
            <a:endParaRPr lang="en-US" sz="100" dirty="0"/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he-IL" sz="100" dirty="0"/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View</a:t>
            </a:r>
            <a:r>
              <a:rPr lang="he-IL" dirty="0"/>
              <a:t> </a:t>
            </a: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קבצי</a:t>
            </a:r>
            <a:r>
              <a:rPr lang="he-IL" dirty="0"/>
              <a:t> </a:t>
            </a:r>
            <a:r>
              <a:rPr lang="en-US" dirty="0"/>
              <a:t>XML</a:t>
            </a:r>
            <a:endParaRPr lang="en-US" sz="200" dirty="0"/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he-IL" sz="200" dirty="0"/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View Model</a:t>
            </a:r>
            <a:r>
              <a:rPr lang="he-IL" dirty="0"/>
              <a:t> </a:t>
            </a: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מתאמים, קבצי</a:t>
            </a:r>
            <a:r>
              <a:rPr lang="he-IL" dirty="0"/>
              <a:t> </a:t>
            </a:r>
            <a:r>
              <a:rPr lang="en-US" dirty="0"/>
              <a:t>Activity</a:t>
            </a:r>
            <a:r>
              <a:rPr lang="he-IL" dirty="0"/>
              <a:t> </a:t>
            </a: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המקשרים בין החלקים</a:t>
            </a:r>
            <a:r>
              <a:rPr lang="en-US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.</a:t>
            </a:r>
            <a:br>
              <a:rPr lang="en-US" dirty="0">
                <a:latin typeface="AvneyGadW26-Light" panose="00000400000000000000" pitchFamily="2" charset="-79"/>
                <a:cs typeface="AvneyGadW26-Light" panose="00000400000000000000" pitchFamily="2" charset="-79"/>
              </a:rPr>
            </a:b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מחד, מראים את התצוגה, ומאידך מבקשים מידע מהמודל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174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96DA8-860C-3E80-4789-7EAE5D04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885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Model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FF0A3124-D33D-0FD9-1137-79A32D5293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7383" y="1204181"/>
            <a:ext cx="2456987" cy="29029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71570-48EA-9BBE-A77D-FE54A76F9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8492" y="106885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View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3" name="מציין מיקום תוכן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D6DEC58-FAA6-145D-8858-9AE9109268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2315" y="1204180"/>
            <a:ext cx="2500719" cy="500966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C02742-B8AA-A87E-C7E8-2888A8BD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EF6474-C555-684B-A47D-008AB317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11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3AC8B0-BC04-0A54-3FBA-CACECDA52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1960" y="106885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View Model</a:t>
            </a:r>
            <a:endParaRPr lang="en-US" dirty="0"/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F5122241-947F-44AA-1C9B-9BAD28B537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610599" y="1149516"/>
            <a:ext cx="2439499" cy="3313871"/>
          </a:xfrm>
        </p:spPr>
      </p:pic>
      <p:pic>
        <p:nvPicPr>
          <p:cNvPr id="16" name="מציין מיקום תוכן 10">
            <a:extLst>
              <a:ext uri="{FF2B5EF4-FFF2-40B4-BE49-F238E27FC236}">
                <a16:creationId xmlns:a16="http://schemas.microsoft.com/office/drawing/2014/main" id="{DF88E1C4-C43F-B228-DB10-818FC297E7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1350" y="4264194"/>
            <a:ext cx="2456987" cy="1110692"/>
          </a:xfrm>
          <a:prstGeom prst="rect">
            <a:avLst/>
          </a:prstGeom>
        </p:spPr>
      </p:pic>
      <p:pic>
        <p:nvPicPr>
          <p:cNvPr id="17" name="מציין מיקום תוכן 14">
            <a:extLst>
              <a:ext uri="{FF2B5EF4-FFF2-40B4-BE49-F238E27FC236}">
                <a16:creationId xmlns:a16="http://schemas.microsoft.com/office/drawing/2014/main" id="{78E4CA6D-886C-9C47-4E39-BB323DA82D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10599" y="4599921"/>
            <a:ext cx="2439499" cy="15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D173-345E-66D0-1D8A-40137A2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תיאור מערכת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96DA8-860C-3E80-4789-7EAE5D04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150" y="1115553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בחירת משתמש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B87A197B-E092-E8C0-9255-A1EF756B0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74624" y="1932065"/>
            <a:ext cx="2217960" cy="46116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C02742-B8AA-A87E-C7E8-2888A8BD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EF6474-C555-684B-A47D-008AB317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12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3AC8B0-BC04-0A54-3FBA-CACECDA52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5480" y="1115553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הרשמה דרך </a:t>
            </a:r>
            <a:r>
              <a:rPr lang="en-US" dirty="0"/>
              <a:t>Google</a:t>
            </a: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E59D48B1-9DBF-438C-CF3C-27D04D2B08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520297" y="1932065"/>
            <a:ext cx="2248085" cy="4611600"/>
          </a:xfr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D05B835-BB4C-11B2-EDE4-AA0DA4648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64" y="2991125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524D5-EFC3-1A44-2547-62BB6C8B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25230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6000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מורה</a:t>
            </a:r>
            <a:endParaRPr lang="en-US" sz="6000" kern="1200" dirty="0">
              <a:solidFill>
                <a:schemeClr val="tx1"/>
              </a:solidFill>
              <a:latin typeface="AvneiGadHakukW26-Medium" panose="00000500000000000000" pitchFamily="2" charset="-79"/>
              <a:cs typeface="AvneiGadHakukW26-Medium" panose="00000500000000000000" pitchFamily="2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B5564-59A0-52DA-339D-8464D065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7732" y="3643683"/>
            <a:ext cx="5130798" cy="5876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עמוד הבית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DED44395-9153-C004-10C5-119D1D877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1989056" y="688723"/>
            <a:ext cx="2658817" cy="562053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EDDB-B9FD-5AB8-8867-8810F36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4349" y="6356350"/>
            <a:ext cx="3390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575216-70F4-D120-6CCD-58444AEA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A7126101-42DA-EFF7-1663-14EECCE79469}"/>
              </a:ext>
            </a:extLst>
          </p:cNvPr>
          <p:cNvCxnSpPr>
            <a:cxnSpLocks/>
          </p:cNvCxnSpPr>
          <p:nvPr/>
        </p:nvCxnSpPr>
        <p:spPr>
          <a:xfrm>
            <a:off x="4121205" y="3147999"/>
            <a:ext cx="1296190" cy="934064"/>
          </a:xfrm>
          <a:prstGeom prst="straightConnector1">
            <a:avLst/>
          </a:prstGeom>
          <a:ln w="57150">
            <a:solidFill>
              <a:srgbClr val="8A4F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AEF67944-59B6-7B2B-E31C-4F1CD0B99704}"/>
              </a:ext>
            </a:extLst>
          </p:cNvPr>
          <p:cNvSpPr txBox="1"/>
          <p:nvPr/>
        </p:nvSpPr>
        <p:spPr>
          <a:xfrm>
            <a:off x="4890726" y="3804039"/>
            <a:ext cx="16873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מעבר לאפליקציית </a:t>
            </a:r>
            <a:r>
              <a:rPr lang="en-US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WhatsApp</a:t>
            </a:r>
            <a:endParaRPr lang="he-IL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56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FFDA-4719-B0ED-13C5-5F335B42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05"/>
            <a:ext cx="10515600" cy="1325563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מורה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EC08B-2BE8-1CC8-A3D1-92BD0828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989" y="1115555"/>
            <a:ext cx="3613154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תפריט בכל העמודים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6" name="מציין מיקום תוכן 15">
            <a:extLst>
              <a:ext uri="{FF2B5EF4-FFF2-40B4-BE49-F238E27FC236}">
                <a16:creationId xmlns:a16="http://schemas.microsoft.com/office/drawing/2014/main" id="{6118C9E8-B458-0800-4D03-1E8CD6509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6044" y="2028496"/>
            <a:ext cx="2051456" cy="433085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E4EA8-3A92-5FF2-3238-A65EBF81B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1613" y="1115555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עדכון פרופיל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C66C5B21-09DD-345E-A960-381CDE10CE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9066" y="2028496"/>
            <a:ext cx="2076934" cy="4330852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4902E0-F612-CB79-E7B9-3E18CF92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6BAE3B-C520-AAAC-0233-503E1CEAD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14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20964-1D89-7AA9-1D25-C2B97DD51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6413" y="112508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מעקב תשלומים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9999A62D-FE27-5691-25C2-0517B87FEB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8800431" y="2044404"/>
            <a:ext cx="2093220" cy="4330800"/>
          </a:xfrm>
        </p:spPr>
      </p:pic>
    </p:spTree>
    <p:extLst>
      <p:ext uri="{BB962C8B-B14F-4D97-AF65-F5344CB8AC3E}">
        <p14:creationId xmlns:p14="http://schemas.microsoft.com/office/powerpoint/2010/main" val="125957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24D5-EFC3-1A44-2547-62BB6C8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מורה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pic>
        <p:nvPicPr>
          <p:cNvPr id="16" name="מציין מיקום תוכן 15" descr="תמונה שמכילה טקסט, צילום מסך, צג&#10;&#10;התיאור נוצר באופן אוטומטי">
            <a:extLst>
              <a:ext uri="{FF2B5EF4-FFF2-40B4-BE49-F238E27FC236}">
                <a16:creationId xmlns:a16="http://schemas.microsoft.com/office/drawing/2014/main" id="{9D892DCE-993F-5F3E-262E-F80B4F7D6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8093" y="1710689"/>
            <a:ext cx="2209380" cy="46116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B5564-59A0-52DA-339D-8464D065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9952" y="816511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הוספת קורס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DED44395-9153-C004-10C5-119D1D877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857" y="1710689"/>
            <a:ext cx="2195999" cy="46116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EDDB-B9FD-5AB8-8867-8810F36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575216-70F4-D120-6CCD-58444AEA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15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BD4DF-2C26-CF73-677B-3CF212F14E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1832" y="816511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הקורסים שאני מלמד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82EC5B77-BB27-D889-9D26-0249E8074F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679254" y="1710689"/>
            <a:ext cx="2193120" cy="46116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42384A-6DD8-9777-0B68-5E78A0785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816511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מחיקת קורס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181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24D5-EFC3-1A44-2547-62BB6C8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מורה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pic>
        <p:nvPicPr>
          <p:cNvPr id="16" name="מציין מיקום תוכן 15">
            <a:extLst>
              <a:ext uri="{FF2B5EF4-FFF2-40B4-BE49-F238E27FC236}">
                <a16:creationId xmlns:a16="http://schemas.microsoft.com/office/drawing/2014/main" id="{9D892DCE-993F-5F3E-262E-F80B4F7D6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396001" y="1738345"/>
            <a:ext cx="2220525" cy="461186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B5564-59A0-52DA-339D-8464D065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2302" y="842175"/>
            <a:ext cx="3291840" cy="823912"/>
          </a:xfrm>
        </p:spPr>
        <p:txBody>
          <a:bodyPr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הוספת תאריך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DED44395-9153-C004-10C5-119D1D877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018329" y="1738345"/>
            <a:ext cx="2207077" cy="461328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EDDB-B9FD-5AB8-8867-8810F36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575216-70F4-D120-6CCD-58444AEA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16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BD4DF-2C26-CF73-677B-3CF212F14E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4817" y="842175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התאריכים הפנויים שלי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82EC5B77-BB27-D889-9D26-0249E8074F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8627210" y="1772849"/>
            <a:ext cx="2204184" cy="4554591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42384A-6DD8-9777-0B68-5E78A0785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842175"/>
            <a:ext cx="3291840" cy="823912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מחיקת תאריך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3" name="תמונה 12" descr="תמונה שמכילה טקסט, צג, צילום מסך&#10;&#10;התיאור נוצר באופן אוטומטי">
            <a:extLst>
              <a:ext uri="{FF2B5EF4-FFF2-40B4-BE49-F238E27FC236}">
                <a16:creationId xmlns:a16="http://schemas.microsoft.com/office/drawing/2014/main" id="{59469834-12FF-C45F-8C68-4E5708490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365" y="3905252"/>
            <a:ext cx="2566448" cy="2428549"/>
          </a:xfrm>
          <a:prstGeom prst="rect">
            <a:avLst/>
          </a:prstGeom>
        </p:spPr>
      </p:pic>
      <p:pic>
        <p:nvPicPr>
          <p:cNvPr id="17" name="תמונה 16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9BC4E1E-4921-E36E-1642-3C5AA75A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65" y="1762386"/>
            <a:ext cx="2566448" cy="20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5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524D5-EFC3-1A44-2547-62BB6C8B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25230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6000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סטודנט</a:t>
            </a:r>
            <a:endParaRPr lang="en-US" sz="6000" kern="1200" dirty="0">
              <a:solidFill>
                <a:schemeClr val="tx1"/>
              </a:solidFill>
              <a:latin typeface="AvneiGadHakukW26-Medium" panose="00000500000000000000" pitchFamily="2" charset="-79"/>
              <a:cs typeface="AvneiGadHakukW26-Medium" panose="00000500000000000000" pitchFamily="2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B5564-59A0-52DA-339D-8464D065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7732" y="3636603"/>
            <a:ext cx="5130798" cy="5876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עמוד הבית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DED44395-9153-C004-10C5-119D1D877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1989056" y="744982"/>
            <a:ext cx="2658817" cy="5508019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EDDB-B9FD-5AB8-8867-8810F36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4349" y="6356350"/>
            <a:ext cx="3390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noProof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575216-70F4-D120-6CCD-58444AEA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6FBC7A3F-F8B5-F780-A8CC-986120DF7241}"/>
              </a:ext>
            </a:extLst>
          </p:cNvPr>
          <p:cNvCxnSpPr>
            <a:cxnSpLocks/>
          </p:cNvCxnSpPr>
          <p:nvPr/>
        </p:nvCxnSpPr>
        <p:spPr>
          <a:xfrm>
            <a:off x="4121205" y="3147999"/>
            <a:ext cx="1296190" cy="934064"/>
          </a:xfrm>
          <a:prstGeom prst="straightConnector1">
            <a:avLst/>
          </a:prstGeom>
          <a:ln w="57150">
            <a:solidFill>
              <a:srgbClr val="8A4F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41B8288-A70B-D14B-D195-5A102847FCEE}"/>
              </a:ext>
            </a:extLst>
          </p:cNvPr>
          <p:cNvSpPr txBox="1"/>
          <p:nvPr/>
        </p:nvSpPr>
        <p:spPr>
          <a:xfrm>
            <a:off x="4890726" y="3804039"/>
            <a:ext cx="16873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מעבר לאפליקציית </a:t>
            </a:r>
            <a:r>
              <a:rPr lang="en-US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WhatsApp</a:t>
            </a:r>
            <a:endParaRPr lang="he-IL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71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ED08-E931-49DA-3264-49EB0B8D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סטודנט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CA2B-BB97-C79E-008A-24FA74788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154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מחיקת שיעור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6" name="מציין מיקום תוכן 15">
            <a:extLst>
              <a:ext uri="{FF2B5EF4-FFF2-40B4-BE49-F238E27FC236}">
                <a16:creationId xmlns:a16="http://schemas.microsoft.com/office/drawing/2014/main" id="{3ED55E91-B549-D88C-5D7E-1631E41B2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4085" y="1712913"/>
            <a:ext cx="1769831" cy="36845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04BE2-27DF-68A5-0716-E472F986A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8494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תפריט בכל העמודים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5C99B6FB-5917-3349-FAA2-0A862341B8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06677" y="1712913"/>
            <a:ext cx="1784997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FB39A-E39D-1D42-7F60-CE7D7A9B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0B6883-8761-7A39-14D7-955BB86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18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CC1B17-D3AB-2307-4214-C18C7D2CF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0372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עדכון פרופיל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1A19C84B-AE67-8CF4-D323-17B3CBBB35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645021" y="1712912"/>
            <a:ext cx="2195737" cy="4611600"/>
          </a:xfrm>
        </p:spPr>
      </p:pic>
      <p:pic>
        <p:nvPicPr>
          <p:cNvPr id="17" name="מציין מיקום תוכן 15">
            <a:extLst>
              <a:ext uri="{FF2B5EF4-FFF2-40B4-BE49-F238E27FC236}">
                <a16:creationId xmlns:a16="http://schemas.microsoft.com/office/drawing/2014/main" id="{5E0EF3E0-4141-7D7C-61AF-E23F1208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28" y="1712912"/>
            <a:ext cx="2215107" cy="4611600"/>
          </a:xfrm>
          <a:prstGeom prst="rect">
            <a:avLst/>
          </a:prstGeom>
        </p:spPr>
      </p:pic>
      <p:pic>
        <p:nvPicPr>
          <p:cNvPr id="18" name="מציין מיקום תוכן 11">
            <a:extLst>
              <a:ext uri="{FF2B5EF4-FFF2-40B4-BE49-F238E27FC236}">
                <a16:creationId xmlns:a16="http://schemas.microsoft.com/office/drawing/2014/main" id="{DB953512-F292-8482-B451-62C9DBBE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19" y="1712912"/>
            <a:ext cx="2234088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ED08-E931-49DA-3264-49EB0B8D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סטודנט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CA2B-BB97-C79E-008A-24FA74788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קביעת שיעור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04BE2-27DF-68A5-0716-E472F986A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8494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סינון לדוגמא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5C99B6FB-5917-3349-FAA2-0A862341B8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06677" y="1712913"/>
            <a:ext cx="1784997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FB39A-E39D-1D42-7F60-CE7D7A9B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0B6883-8761-7A39-14D7-955BB86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19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CC1B17-D3AB-2307-4214-C18C7D2CF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0372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חיפוש מורה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1A19C84B-AE67-8CF4-D323-17B3CBBB35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645021" y="1752668"/>
            <a:ext cx="2195737" cy="4532087"/>
          </a:xfrm>
        </p:spPr>
      </p:pic>
      <p:pic>
        <p:nvPicPr>
          <p:cNvPr id="17" name="מציין מיקום תוכן 15">
            <a:extLst>
              <a:ext uri="{FF2B5EF4-FFF2-40B4-BE49-F238E27FC236}">
                <a16:creationId xmlns:a16="http://schemas.microsoft.com/office/drawing/2014/main" id="{5E0EF3E0-4141-7D7C-61AF-E23F1208C8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9997" y="1743736"/>
            <a:ext cx="2215107" cy="4549949"/>
          </a:xfrm>
          <a:prstGeom prst="rect">
            <a:avLst/>
          </a:prstGeom>
        </p:spPr>
      </p:pic>
      <p:pic>
        <p:nvPicPr>
          <p:cNvPr id="18" name="מציין מיקום תוכן 11">
            <a:extLst>
              <a:ext uri="{FF2B5EF4-FFF2-40B4-BE49-F238E27FC236}">
                <a16:creationId xmlns:a16="http://schemas.microsoft.com/office/drawing/2014/main" id="{DB953512-F292-8482-B451-62C9DBBE5D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7618" y="1712912"/>
            <a:ext cx="2214889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מרחב הבעיה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e-IL" dirty="0">
                <a:latin typeface="AvneyGadW26-Light" panose="00000400000000000000" pitchFamily="2" charset="-79"/>
                <a:ea typeface="AleKoteretW26-Regular" panose="01000503000000020003" pitchFamily="2" charset="-79"/>
                <a:cs typeface="AvneyGadW26-Light" panose="00000400000000000000" pitchFamily="2" charset="-79"/>
              </a:rPr>
              <a:t>חיפוש עזרה לימודית</a:t>
            </a:r>
            <a:endParaRPr lang="en-GB" dirty="0">
              <a:latin typeface="AvneyGadW26-Light" panose="00000400000000000000" pitchFamily="2" charset="-79"/>
              <a:ea typeface="AleKoteretW26-Regular" panose="01000503000000020003" pitchFamily="2" charset="-79"/>
              <a:cs typeface="AvneyGadW26-Light" panose="00000400000000000000" pitchFamily="2" charset="-79"/>
            </a:endParaRPr>
          </a:p>
          <a:p>
            <a:pPr rtl="0"/>
            <a:r>
              <a:rPr lang="he-IL" dirty="0">
                <a:latin typeface="AvneyGadW26-Light" panose="00000400000000000000" pitchFamily="2" charset="-79"/>
                <a:ea typeface="AleKoteretW26-Regular" panose="01000503000000020003" pitchFamily="2" charset="-79"/>
                <a:cs typeface="AvneyGadW26-Light" panose="00000400000000000000" pitchFamily="2" charset="-79"/>
              </a:rPr>
              <a:t>הכנסה כלכלית</a:t>
            </a:r>
            <a:endParaRPr lang="en-GB" dirty="0">
              <a:latin typeface="AvneyGadW26-Light" panose="00000400000000000000" pitchFamily="2" charset="-79"/>
              <a:ea typeface="AleKoteretW26-Regular" panose="01000503000000020003" pitchFamily="2" charset="-79"/>
              <a:cs typeface="AvneyGadW26-Light" panose="00000400000000000000" pitchFamily="2" charset="-79"/>
            </a:endParaRPr>
          </a:p>
          <a:p>
            <a:pPr rtl="0"/>
            <a:r>
              <a:rPr lang="he-IL" dirty="0">
                <a:latin typeface="AvneyGadW26-Light" panose="00000400000000000000" pitchFamily="2" charset="-79"/>
                <a:ea typeface="AleKoteretW26-Regular" panose="01000503000000020003" pitchFamily="2" charset="-79"/>
                <a:cs typeface="AvneyGadW26-Light" panose="00000400000000000000" pitchFamily="2" charset="-79"/>
              </a:rPr>
              <a:t>פלטפורמת סיוע לסטודנטים</a:t>
            </a:r>
            <a:endParaRPr lang="en-GB" dirty="0">
              <a:latin typeface="AvneyGadW26-Light" panose="00000400000000000000" pitchFamily="2" charset="-79"/>
              <a:ea typeface="AleKoteretW26-Regular" panose="01000503000000020003" pitchFamily="2" charset="-79"/>
              <a:cs typeface="AvneyGadW26-Light" panose="00000400000000000000" pitchFamily="2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ED08-E931-49DA-3264-49EB0B8D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סטודנט</a:t>
            </a:r>
            <a:endParaRPr lang="en-US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CA2B-BB97-C79E-008A-24FA74788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154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דירוג מורים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04BE2-27DF-68A5-0716-E472F986A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8494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אישור תשלום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5C99B6FB-5917-3349-FAA2-0A862341B8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06677" y="1712913"/>
            <a:ext cx="1784997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FB39A-E39D-1D42-7F60-CE7D7A9B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0B6883-8761-7A39-14D7-955BB86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20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CC1B17-D3AB-2307-4214-C18C7D2CF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0372" y="889410"/>
            <a:ext cx="3291840" cy="823912"/>
          </a:xfr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עמוד תשלומים</a:t>
            </a:r>
            <a:endParaRPr lang="en-US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1A19C84B-AE67-8CF4-D323-17B3CBBB35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647725" y="1752668"/>
            <a:ext cx="2190328" cy="4532087"/>
          </a:xfrm>
        </p:spPr>
      </p:pic>
      <p:pic>
        <p:nvPicPr>
          <p:cNvPr id="17" name="מציין מיקום תוכן 15">
            <a:extLst>
              <a:ext uri="{FF2B5EF4-FFF2-40B4-BE49-F238E27FC236}">
                <a16:creationId xmlns:a16="http://schemas.microsoft.com/office/drawing/2014/main" id="{5E0EF3E0-4141-7D7C-61AF-E23F1208C8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15428" y="1763085"/>
            <a:ext cx="2215107" cy="4511253"/>
          </a:xfrm>
          <a:prstGeom prst="rect">
            <a:avLst/>
          </a:prstGeom>
        </p:spPr>
      </p:pic>
      <p:pic>
        <p:nvPicPr>
          <p:cNvPr id="18" name="מציין מיקום תוכן 11">
            <a:extLst>
              <a:ext uri="{FF2B5EF4-FFF2-40B4-BE49-F238E27FC236}">
                <a16:creationId xmlns:a16="http://schemas.microsoft.com/office/drawing/2014/main" id="{DB953512-F292-8482-B451-62C9DBBE5D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35754" y="1712912"/>
            <a:ext cx="2198617" cy="4611600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B1D5F237-CC69-A795-A127-311BFDEA5E66}"/>
              </a:ext>
            </a:extLst>
          </p:cNvPr>
          <p:cNvCxnSpPr/>
          <p:nvPr/>
        </p:nvCxnSpPr>
        <p:spPr>
          <a:xfrm flipH="1">
            <a:off x="8239026" y="3893271"/>
            <a:ext cx="923827" cy="801278"/>
          </a:xfrm>
          <a:prstGeom prst="straightConnector1">
            <a:avLst/>
          </a:prstGeom>
          <a:ln w="57150">
            <a:solidFill>
              <a:srgbClr val="8A4F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A2E5B4E-189A-2175-5286-25AE64521302}"/>
              </a:ext>
            </a:extLst>
          </p:cNvPr>
          <p:cNvSpPr txBox="1"/>
          <p:nvPr/>
        </p:nvSpPr>
        <p:spPr>
          <a:xfrm>
            <a:off x="7087922" y="4411745"/>
            <a:ext cx="16873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מעבר לאפליקציית </a:t>
            </a:r>
            <a:r>
              <a:rPr lang="he-IL" dirty="0" err="1">
                <a:latin typeface="AvneyGadW26-Light" panose="00000400000000000000" pitchFamily="2" charset="-79"/>
                <a:cs typeface="AvneyGadW26-Light" panose="00000400000000000000" pitchFamily="2" charset="-79"/>
              </a:rPr>
              <a:t>פייבוקס</a:t>
            </a:r>
            <a:endParaRPr lang="he-IL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8" y="365760"/>
            <a:ext cx="5969380" cy="1325880"/>
          </a:xfrm>
        </p:spPr>
        <p:txBody>
          <a:bodyPr rtlCol="0"/>
          <a:lstStyle/>
          <a:p>
            <a:pPr algn="ctr" rtl="0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פערים בין</a:t>
            </a:r>
            <a:br>
              <a:rPr lang="en-US" dirty="0">
                <a:latin typeface="AvneyGadW26-Medium" panose="00000500000000000000" pitchFamily="2" charset="-79"/>
                <a:cs typeface="AvneyGadW26-Medium" panose="00000500000000000000" pitchFamily="2" charset="-79"/>
              </a:rPr>
            </a:b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תיכנון למציאות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סינון לפי ציון, מחיר, שנתון, דירוג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עיצוב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עריכת שיעור (מעבר לביטולו)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התראה שבועית כתזכורת לעדכון שעות פנויות ללימוד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תשלום דרך האפליקציה עצמה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תקשורת דרך האפליקציה עצמה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0999" r="10999"/>
          <a:stretch/>
        </p:blipFill>
        <p:spPr>
          <a:xfrm>
            <a:off x="6266973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0858" r="20858"/>
          <a:stretch/>
        </p:blipFill>
        <p:spPr>
          <a:xfrm>
            <a:off x="7901259" y="2727729"/>
            <a:ext cx="4290740" cy="4130271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Buddy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01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הגורמים לפערים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1600200"/>
          </a:xfrm>
        </p:spPr>
        <p:txBody>
          <a:bodyPr rtlCol="0"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מחסור בכוח אדם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חוסר זמן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התנסות ראשונה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>
          <a:xfrm>
            <a:off x="6261609" y="0"/>
            <a:ext cx="3519311" cy="3007909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Buddy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Placeholder 10">
            <a:extLst>
              <a:ext uri="{FF2B5EF4-FFF2-40B4-BE49-F238E27FC236}">
                <a16:creationId xmlns:a16="http://schemas.microsoft.com/office/drawing/2014/main" id="{46B0D21E-BB7D-6904-8BE3-244C8E7C32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20858"/>
          <a:stretch/>
        </p:blipFill>
        <p:spPr>
          <a:xfrm>
            <a:off x="7901260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282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5274"/>
            <a:ext cx="12192000" cy="684784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hlinkClick r:id="rId4"/>
              </a:rPr>
              <a:t>Our GitHub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Study Buddy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D76B855D-E9CC-4FF8-AD85-6CDC7B89A0DE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Study Buddy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המצב כיום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תוכנית אח בוגר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אין היצע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לא פותר את בעיית ההכנסה הכלכלית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מורים פרטיים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יקר מאוד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לא מכירים את הסילבוס של הסטודנט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לא מכירים את נוהל האוניברסיטה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אין היצע</a:t>
            </a:r>
          </a:p>
          <a:p>
            <a:pPr marL="571500" lvl="1" indent="-342900" algn="r" rtl="1"/>
            <a:r>
              <a:rPr lang="he-IL" dirty="0">
                <a:latin typeface="AvneyGadW26-Light" panose="00000400000000000000" pitchFamily="2" charset="-79"/>
                <a:cs typeface="AvneyGadW26-Light" panose="00000400000000000000" pitchFamily="2" charset="-79"/>
              </a:rPr>
              <a:t>קשה למצוא</a:t>
            </a:r>
            <a:endParaRPr lang="en-GB" dirty="0">
              <a:latin typeface="AvneyGadW26-Light" panose="00000400000000000000" pitchFamily="2" charset="-79"/>
              <a:cs typeface="AvneyGadW26-Light" panose="00000400000000000000" pitchFamily="2" charset="-79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>
              <a:defRPr/>
            </a:pPr>
            <a:r>
              <a:rPr lang="en-GB" noProof="0" dirty="0">
                <a:solidFill>
                  <a:prstClr val="black">
                    <a:tint val="75000"/>
                  </a:prstClr>
                </a:solidFill>
              </a:rPr>
              <a:t>Study Buddy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/>
              <a:t>3</a:t>
            </a:fld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69D0417-C83B-134A-1523-922B28F6EF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2" b="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8C5706-54DC-7456-404B-C12DB6D0EAE8}"/>
              </a:ext>
            </a:extLst>
          </p:cNvPr>
          <p:cNvSpPr/>
          <p:nvPr/>
        </p:nvSpPr>
        <p:spPr>
          <a:xfrm>
            <a:off x="8769604" y="3153855"/>
            <a:ext cx="2882900" cy="2823781"/>
          </a:xfrm>
          <a:prstGeom prst="ellipse">
            <a:avLst/>
          </a:prstGeom>
          <a:solidFill>
            <a:srgbClr val="FEEED5"/>
          </a:solidFill>
          <a:ln>
            <a:solidFill>
              <a:srgbClr val="FEE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036" name="Picture 12" descr="אוניברסיטת אריאל בשומרון – ויקיפדיה">
            <a:extLst>
              <a:ext uri="{FF2B5EF4-FFF2-40B4-BE49-F238E27FC236}">
                <a16:creationId xmlns:a16="http://schemas.microsoft.com/office/drawing/2014/main" id="{BBC8BA08-0D11-98F6-77BE-866E3276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28" y="3918934"/>
            <a:ext cx="2337651" cy="12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המטרות שלנו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394230-7AAB-7DC0-17A8-B4F8B88E9611}"/>
              </a:ext>
            </a:extLst>
          </p:cNvPr>
          <p:cNvGrpSpPr/>
          <p:nvPr/>
        </p:nvGrpSpPr>
        <p:grpSpPr>
          <a:xfrm>
            <a:off x="2059118" y="1690688"/>
            <a:ext cx="8073763" cy="3327720"/>
            <a:chOff x="1070237" y="2126024"/>
            <a:chExt cx="5956459" cy="260595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A13A29B-C93D-1E6F-BC53-E7C875FC3897}"/>
                </a:ext>
              </a:extLst>
            </p:cNvPr>
            <p:cNvSpPr/>
            <p:nvPr/>
          </p:nvSpPr>
          <p:spPr>
            <a:xfrm>
              <a:off x="1070237" y="2126024"/>
              <a:ext cx="1861393" cy="2605950"/>
            </a:xfrm>
            <a:custGeom>
              <a:avLst/>
              <a:gdLst>
                <a:gd name="connsiteX0" fmla="*/ 0 w 1861393"/>
                <a:gd name="connsiteY0" fmla="*/ 0 h 2605950"/>
                <a:gd name="connsiteX1" fmla="*/ 1861393 w 1861393"/>
                <a:gd name="connsiteY1" fmla="*/ 0 h 2605950"/>
                <a:gd name="connsiteX2" fmla="*/ 1861393 w 1861393"/>
                <a:gd name="connsiteY2" fmla="*/ 2605950 h 2605950"/>
                <a:gd name="connsiteX3" fmla="*/ 0 w 1861393"/>
                <a:gd name="connsiteY3" fmla="*/ 2605950 h 2605950"/>
                <a:gd name="connsiteX4" fmla="*/ 0 w 1861393"/>
                <a:gd name="connsiteY4" fmla="*/ 0 h 260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393" h="2605950">
                  <a:moveTo>
                    <a:pt x="0" y="0"/>
                  </a:moveTo>
                  <a:lnTo>
                    <a:pt x="1861393" y="0"/>
                  </a:lnTo>
                  <a:lnTo>
                    <a:pt x="1861393" y="2605950"/>
                  </a:lnTo>
                  <a:lnTo>
                    <a:pt x="0" y="260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121" tIns="1320461" rIns="145121" bIns="382319" numCol="1" spcCol="1270" rtlCol="0" anchor="t" anchorCtr="0">
              <a:noAutofit/>
            </a:bodyPr>
            <a:lstStyle/>
            <a:p>
              <a:pPr marL="0" lvl="0" indent="0" algn="l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600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600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מספק היצע, בין עבור סטודנטים המחפשים מורים ובין עבור סטודנטים המחפשים תעסוקה</a:t>
              </a:r>
              <a:endParaRPr lang="en-GB" sz="1600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0622161-D60C-4D66-5051-27141F32DDE4}"/>
                </a:ext>
              </a:extLst>
            </p:cNvPr>
            <p:cNvSpPr/>
            <p:nvPr/>
          </p:nvSpPr>
          <p:spPr>
            <a:xfrm>
              <a:off x="1610042" y="2386619"/>
              <a:ext cx="781785" cy="781785"/>
            </a:xfrm>
            <a:custGeom>
              <a:avLst/>
              <a:gdLst>
                <a:gd name="connsiteX0" fmla="*/ 0 w 781785"/>
                <a:gd name="connsiteY0" fmla="*/ 390893 h 781785"/>
                <a:gd name="connsiteX1" fmla="*/ 390893 w 781785"/>
                <a:gd name="connsiteY1" fmla="*/ 0 h 781785"/>
                <a:gd name="connsiteX2" fmla="*/ 781786 w 781785"/>
                <a:gd name="connsiteY2" fmla="*/ 390893 h 781785"/>
                <a:gd name="connsiteX3" fmla="*/ 390893 w 781785"/>
                <a:gd name="connsiteY3" fmla="*/ 781786 h 781785"/>
                <a:gd name="connsiteX4" fmla="*/ 0 w 781785"/>
                <a:gd name="connsiteY4" fmla="*/ 390893 h 78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5" h="781785">
                  <a:moveTo>
                    <a:pt x="0" y="390893"/>
                  </a:moveTo>
                  <a:cubicBezTo>
                    <a:pt x="0" y="175009"/>
                    <a:pt x="175009" y="0"/>
                    <a:pt x="390893" y="0"/>
                  </a:cubicBezTo>
                  <a:cubicBezTo>
                    <a:pt x="606777" y="0"/>
                    <a:pt x="781786" y="175009"/>
                    <a:pt x="781786" y="390893"/>
                  </a:cubicBezTo>
                  <a:cubicBezTo>
                    <a:pt x="781786" y="606777"/>
                    <a:pt x="606777" y="781786"/>
                    <a:pt x="390893" y="781786"/>
                  </a:cubicBezTo>
                  <a:cubicBezTo>
                    <a:pt x="175009" y="781786"/>
                    <a:pt x="0" y="606777"/>
                    <a:pt x="0" y="390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41" tIns="127190" rIns="175441" bIns="127190" numCol="1" spcCol="1270" rtlCol="0" anchor="ctr" anchorCtr="0">
              <a:noAutofit/>
            </a:bodyPr>
            <a:lstStyle/>
            <a:p>
              <a:pPr marL="0" lvl="0" indent="0" algn="ctr" defTabSz="1689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800" kern="1200" noProof="0" dirty="0"/>
                <a:t>1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CE90AB-6AB9-6187-2DA5-D6B3E02EA00E}"/>
                </a:ext>
              </a:extLst>
            </p:cNvPr>
            <p:cNvSpPr/>
            <p:nvPr/>
          </p:nvSpPr>
          <p:spPr>
            <a:xfrm>
              <a:off x="3117770" y="2126025"/>
              <a:ext cx="1861393" cy="2605950"/>
            </a:xfrm>
            <a:custGeom>
              <a:avLst/>
              <a:gdLst>
                <a:gd name="connsiteX0" fmla="*/ 0 w 1861393"/>
                <a:gd name="connsiteY0" fmla="*/ 0 h 2605950"/>
                <a:gd name="connsiteX1" fmla="*/ 1861393 w 1861393"/>
                <a:gd name="connsiteY1" fmla="*/ 0 h 2605950"/>
                <a:gd name="connsiteX2" fmla="*/ 1861393 w 1861393"/>
                <a:gd name="connsiteY2" fmla="*/ 2605950 h 2605950"/>
                <a:gd name="connsiteX3" fmla="*/ 0 w 1861393"/>
                <a:gd name="connsiteY3" fmla="*/ 2605950 h 2605950"/>
                <a:gd name="connsiteX4" fmla="*/ 0 w 1861393"/>
                <a:gd name="connsiteY4" fmla="*/ 0 h 260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393" h="2605950">
                  <a:moveTo>
                    <a:pt x="0" y="0"/>
                  </a:moveTo>
                  <a:lnTo>
                    <a:pt x="1861393" y="0"/>
                  </a:lnTo>
                  <a:lnTo>
                    <a:pt x="1861393" y="2605950"/>
                  </a:lnTo>
                  <a:lnTo>
                    <a:pt x="0" y="260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121" tIns="1320461" rIns="145121" bIns="382319" numCol="1" spcCol="1270" rtlCol="0" anchor="t" anchorCtr="0">
              <a:noAutofit/>
            </a:bodyPr>
            <a:lstStyle/>
            <a:p>
              <a:pPr marL="0" lvl="0" indent="0" algn="l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600" b="0" i="0" u="none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600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מקשר בין סטודנטים למורים בצורה נוחה</a:t>
              </a:r>
              <a:endParaRPr lang="en-GB" sz="1600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10C604F-0ACC-46DB-6CC6-A79682B9E3FA}"/>
                </a:ext>
              </a:extLst>
            </p:cNvPr>
            <p:cNvSpPr/>
            <p:nvPr/>
          </p:nvSpPr>
          <p:spPr>
            <a:xfrm>
              <a:off x="3657574" y="2386619"/>
              <a:ext cx="781785" cy="781785"/>
            </a:xfrm>
            <a:custGeom>
              <a:avLst/>
              <a:gdLst>
                <a:gd name="connsiteX0" fmla="*/ 0 w 781785"/>
                <a:gd name="connsiteY0" fmla="*/ 390893 h 781785"/>
                <a:gd name="connsiteX1" fmla="*/ 390893 w 781785"/>
                <a:gd name="connsiteY1" fmla="*/ 0 h 781785"/>
                <a:gd name="connsiteX2" fmla="*/ 781786 w 781785"/>
                <a:gd name="connsiteY2" fmla="*/ 390893 h 781785"/>
                <a:gd name="connsiteX3" fmla="*/ 390893 w 781785"/>
                <a:gd name="connsiteY3" fmla="*/ 781786 h 781785"/>
                <a:gd name="connsiteX4" fmla="*/ 0 w 781785"/>
                <a:gd name="connsiteY4" fmla="*/ 390893 h 78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5" h="781785">
                  <a:moveTo>
                    <a:pt x="0" y="390893"/>
                  </a:moveTo>
                  <a:cubicBezTo>
                    <a:pt x="0" y="175009"/>
                    <a:pt x="175009" y="0"/>
                    <a:pt x="390893" y="0"/>
                  </a:cubicBezTo>
                  <a:cubicBezTo>
                    <a:pt x="606777" y="0"/>
                    <a:pt x="781786" y="175009"/>
                    <a:pt x="781786" y="390893"/>
                  </a:cubicBezTo>
                  <a:cubicBezTo>
                    <a:pt x="781786" y="606777"/>
                    <a:pt x="606777" y="781786"/>
                    <a:pt x="390893" y="781786"/>
                  </a:cubicBezTo>
                  <a:cubicBezTo>
                    <a:pt x="175009" y="781786"/>
                    <a:pt x="0" y="606777"/>
                    <a:pt x="0" y="3908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41" tIns="127190" rIns="175441" bIns="127190" numCol="1" spcCol="1270" rtlCol="0" anchor="ctr" anchorCtr="0">
              <a:noAutofit/>
            </a:bodyPr>
            <a:lstStyle/>
            <a:p>
              <a:pPr marL="0" lvl="0" indent="0" algn="ctr" defTabSz="1689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800" kern="1200" noProof="0" dirty="0"/>
                <a:t>2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47F8A8-5509-9249-CB67-84C9DBF1BA7D}"/>
                </a:ext>
              </a:extLst>
            </p:cNvPr>
            <p:cNvSpPr/>
            <p:nvPr/>
          </p:nvSpPr>
          <p:spPr>
            <a:xfrm>
              <a:off x="5165303" y="2126024"/>
              <a:ext cx="1861393" cy="2605950"/>
            </a:xfrm>
            <a:custGeom>
              <a:avLst/>
              <a:gdLst>
                <a:gd name="connsiteX0" fmla="*/ 0 w 1861393"/>
                <a:gd name="connsiteY0" fmla="*/ 0 h 2605950"/>
                <a:gd name="connsiteX1" fmla="*/ 1861393 w 1861393"/>
                <a:gd name="connsiteY1" fmla="*/ 0 h 2605950"/>
                <a:gd name="connsiteX2" fmla="*/ 1861393 w 1861393"/>
                <a:gd name="connsiteY2" fmla="*/ 2605950 h 2605950"/>
                <a:gd name="connsiteX3" fmla="*/ 0 w 1861393"/>
                <a:gd name="connsiteY3" fmla="*/ 2605950 h 2605950"/>
                <a:gd name="connsiteX4" fmla="*/ 0 w 1861393"/>
                <a:gd name="connsiteY4" fmla="*/ 0 h 260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393" h="2605950">
                  <a:moveTo>
                    <a:pt x="0" y="0"/>
                  </a:moveTo>
                  <a:lnTo>
                    <a:pt x="1861393" y="0"/>
                  </a:lnTo>
                  <a:lnTo>
                    <a:pt x="1861393" y="2605950"/>
                  </a:lnTo>
                  <a:lnTo>
                    <a:pt x="0" y="260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121" tIns="1320461" rIns="145121" bIns="382319" numCol="1" spcCol="1270" rtlCol="0" anchor="t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600" b="0" i="0" u="none" kern="1200" noProof="0" dirty="0"/>
            </a:p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600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מתגמל את המורים הפרטיים</a:t>
              </a:r>
              <a:endParaRPr lang="en-GB" sz="1600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84EEDBE-6F32-C124-97DC-16C282B425B9}"/>
                </a:ext>
              </a:extLst>
            </p:cNvPr>
            <p:cNvSpPr/>
            <p:nvPr/>
          </p:nvSpPr>
          <p:spPr>
            <a:xfrm>
              <a:off x="5705107" y="2386619"/>
              <a:ext cx="781785" cy="781785"/>
            </a:xfrm>
            <a:custGeom>
              <a:avLst/>
              <a:gdLst>
                <a:gd name="connsiteX0" fmla="*/ 0 w 781785"/>
                <a:gd name="connsiteY0" fmla="*/ 390893 h 781785"/>
                <a:gd name="connsiteX1" fmla="*/ 390893 w 781785"/>
                <a:gd name="connsiteY1" fmla="*/ 0 h 781785"/>
                <a:gd name="connsiteX2" fmla="*/ 781786 w 781785"/>
                <a:gd name="connsiteY2" fmla="*/ 390893 h 781785"/>
                <a:gd name="connsiteX3" fmla="*/ 390893 w 781785"/>
                <a:gd name="connsiteY3" fmla="*/ 781786 h 781785"/>
                <a:gd name="connsiteX4" fmla="*/ 0 w 781785"/>
                <a:gd name="connsiteY4" fmla="*/ 390893 h 78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5" h="781785">
                  <a:moveTo>
                    <a:pt x="0" y="390893"/>
                  </a:moveTo>
                  <a:cubicBezTo>
                    <a:pt x="0" y="175009"/>
                    <a:pt x="175009" y="0"/>
                    <a:pt x="390893" y="0"/>
                  </a:cubicBezTo>
                  <a:cubicBezTo>
                    <a:pt x="606777" y="0"/>
                    <a:pt x="781786" y="175009"/>
                    <a:pt x="781786" y="390893"/>
                  </a:cubicBezTo>
                  <a:cubicBezTo>
                    <a:pt x="781786" y="606777"/>
                    <a:pt x="606777" y="781786"/>
                    <a:pt x="390893" y="781786"/>
                  </a:cubicBezTo>
                  <a:cubicBezTo>
                    <a:pt x="175009" y="781786"/>
                    <a:pt x="0" y="606777"/>
                    <a:pt x="0" y="3908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41" tIns="127190" rIns="175441" bIns="127190" numCol="1" spcCol="1270" rtlCol="0" anchor="ctr" anchorCtr="0">
              <a:noAutofit/>
            </a:bodyPr>
            <a:lstStyle/>
            <a:p>
              <a:pPr marL="0" lvl="0" indent="0" algn="ctr" defTabSz="1689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800" kern="1200" noProof="0" dirty="0"/>
                <a:t>3</a:t>
              </a:r>
            </a:p>
          </p:txBody>
        </p:sp>
      </p:grpSp>
      <p:sp>
        <p:nvSpPr>
          <p:cNvPr id="4" name="Rectangle 8">
            <a:extLst>
              <a:ext uri="{FF2B5EF4-FFF2-40B4-BE49-F238E27FC236}">
                <a16:creationId xmlns:a16="http://schemas.microsoft.com/office/drawing/2014/main" id="{6C95A650-7630-6648-F273-BC24BDA8C0D9}"/>
              </a:ext>
            </a:extLst>
          </p:cNvPr>
          <p:cNvSpPr/>
          <p:nvPr/>
        </p:nvSpPr>
        <p:spPr>
          <a:xfrm>
            <a:off x="2039807" y="5003530"/>
            <a:ext cx="2523050" cy="4571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D09E3D5-76AE-307B-A858-9F1C0E856866}"/>
              </a:ext>
            </a:extLst>
          </p:cNvPr>
          <p:cNvSpPr/>
          <p:nvPr/>
        </p:nvSpPr>
        <p:spPr>
          <a:xfrm>
            <a:off x="4825048" y="5016712"/>
            <a:ext cx="2523050" cy="4571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085E48B-85BF-A696-7EE9-AEEFD4414E9E}"/>
              </a:ext>
            </a:extLst>
          </p:cNvPr>
          <p:cNvSpPr/>
          <p:nvPr/>
        </p:nvSpPr>
        <p:spPr>
          <a:xfrm>
            <a:off x="7600404" y="5021184"/>
            <a:ext cx="252305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499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he-IL" dirty="0">
                <a:latin typeface="AvneyGadW26-Medium" panose="00000500000000000000" pitchFamily="2" charset="-79"/>
                <a:cs typeface="AvneyGadW26-Medium" panose="00000500000000000000" pitchFamily="2" charset="-79"/>
              </a:rPr>
              <a:t>דרישות מרכזיות</a:t>
            </a:r>
            <a:endParaRPr lang="en-GB" dirty="0">
              <a:latin typeface="AvneyGadW26-Medium" panose="00000500000000000000" pitchFamily="2" charset="-79"/>
              <a:cs typeface="AvneyGadW26-Medium" panose="00000500000000000000" pitchFamily="2" charset="-79"/>
            </a:endParaRP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085953"/>
              </p:ext>
            </p:extLst>
          </p:nvPr>
        </p:nvGraphicFramePr>
        <p:xfrm>
          <a:off x="1066800" y="436301"/>
          <a:ext cx="100584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5</a:t>
            </a:fld>
            <a:endParaRPr lang="en-GB" dirty="0"/>
          </a:p>
        </p:txBody>
      </p:sp>
      <p:grpSp>
        <p:nvGrpSpPr>
          <p:cNvPr id="5" name="Group 4" descr="timeline SmartArt graphic&#10;">
            <a:extLst>
              <a:ext uri="{FF2B5EF4-FFF2-40B4-BE49-F238E27FC236}">
                <a16:creationId xmlns:a16="http://schemas.microsoft.com/office/drawing/2014/main" id="{3A52A3B0-EF10-11BF-685A-19D64E06ED58}"/>
              </a:ext>
            </a:extLst>
          </p:cNvPr>
          <p:cNvGrpSpPr/>
          <p:nvPr/>
        </p:nvGrpSpPr>
        <p:grpSpPr>
          <a:xfrm>
            <a:off x="2141461" y="4063063"/>
            <a:ext cx="7993502" cy="2565332"/>
            <a:chOff x="1069099" y="4075763"/>
            <a:chExt cx="7993502" cy="256533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210B8-6168-0668-D93A-6A0C0EB4BF75}"/>
                </a:ext>
              </a:extLst>
            </p:cNvPr>
            <p:cNvSpPr/>
            <p:nvPr/>
          </p:nvSpPr>
          <p:spPr>
            <a:xfrm>
              <a:off x="1069099" y="4087235"/>
              <a:ext cx="1824186" cy="2553860"/>
            </a:xfrm>
            <a:custGeom>
              <a:avLst/>
              <a:gdLst>
                <a:gd name="connsiteX0" fmla="*/ 0 w 1824186"/>
                <a:gd name="connsiteY0" fmla="*/ 0 h 2553860"/>
                <a:gd name="connsiteX1" fmla="*/ 1824186 w 1824186"/>
                <a:gd name="connsiteY1" fmla="*/ 0 h 2553860"/>
                <a:gd name="connsiteX2" fmla="*/ 1824186 w 1824186"/>
                <a:gd name="connsiteY2" fmla="*/ 2553860 h 2553860"/>
                <a:gd name="connsiteX3" fmla="*/ 0 w 1824186"/>
                <a:gd name="connsiteY3" fmla="*/ 2553860 h 2553860"/>
                <a:gd name="connsiteX4" fmla="*/ 0 w 1824186"/>
                <a:gd name="connsiteY4" fmla="*/ 0 h 25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186" h="2553860">
                  <a:moveTo>
                    <a:pt x="0" y="0"/>
                  </a:moveTo>
                  <a:lnTo>
                    <a:pt x="1824186" y="0"/>
                  </a:lnTo>
                  <a:lnTo>
                    <a:pt x="1824186" y="2553860"/>
                  </a:lnTo>
                  <a:lnTo>
                    <a:pt x="0" y="2553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21" tIns="1300667" rIns="142221" bIns="381277" numCol="1" spcCol="1270" rtlCol="0" anchor="t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מעקב על פרופילים מזויפים</a:t>
              </a:r>
              <a:endParaRPr lang="en-GB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69C31C0-6001-042F-874D-09D2341CC278}"/>
                </a:ext>
              </a:extLst>
            </p:cNvPr>
            <p:cNvSpPr/>
            <p:nvPr/>
          </p:nvSpPr>
          <p:spPr>
            <a:xfrm>
              <a:off x="1598113" y="4342621"/>
              <a:ext cx="766158" cy="766158"/>
            </a:xfrm>
            <a:custGeom>
              <a:avLst/>
              <a:gdLst>
                <a:gd name="connsiteX0" fmla="*/ 0 w 766158"/>
                <a:gd name="connsiteY0" fmla="*/ 383079 h 766158"/>
                <a:gd name="connsiteX1" fmla="*/ 383079 w 766158"/>
                <a:gd name="connsiteY1" fmla="*/ 0 h 766158"/>
                <a:gd name="connsiteX2" fmla="*/ 766158 w 766158"/>
                <a:gd name="connsiteY2" fmla="*/ 383079 h 766158"/>
                <a:gd name="connsiteX3" fmla="*/ 383079 w 766158"/>
                <a:gd name="connsiteY3" fmla="*/ 766158 h 766158"/>
                <a:gd name="connsiteX4" fmla="*/ 0 w 766158"/>
                <a:gd name="connsiteY4" fmla="*/ 383079 h 76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58" h="766158">
                  <a:moveTo>
                    <a:pt x="0" y="383079"/>
                  </a:moveTo>
                  <a:cubicBezTo>
                    <a:pt x="0" y="171510"/>
                    <a:pt x="171510" y="0"/>
                    <a:pt x="383079" y="0"/>
                  </a:cubicBezTo>
                  <a:cubicBezTo>
                    <a:pt x="594648" y="0"/>
                    <a:pt x="766158" y="171510"/>
                    <a:pt x="766158" y="383079"/>
                  </a:cubicBezTo>
                  <a:cubicBezTo>
                    <a:pt x="766158" y="594648"/>
                    <a:pt x="594648" y="766158"/>
                    <a:pt x="383079" y="766158"/>
                  </a:cubicBezTo>
                  <a:cubicBezTo>
                    <a:pt x="171510" y="766158"/>
                    <a:pt x="0" y="594648"/>
                    <a:pt x="0" y="3830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934" tIns="124901" rIns="171934" bIns="124901" numCol="1" spcCol="1270" rtlCol="0" anchor="ctr" anchorCtr="0">
              <a:noAutofit/>
            </a:bodyPr>
            <a:lstStyle/>
            <a:p>
              <a:pPr marL="0" lvl="0" indent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700" kern="1200" noProof="0" dirty="0"/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C0F2E4-AC94-B3B5-B885-AA1973A99F48}"/>
                </a:ext>
              </a:extLst>
            </p:cNvPr>
            <p:cNvSpPr/>
            <p:nvPr/>
          </p:nvSpPr>
          <p:spPr>
            <a:xfrm>
              <a:off x="1069099" y="6641023"/>
              <a:ext cx="1824186" cy="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9C7DB10-4ED9-509F-CB5F-055795286A36}"/>
                </a:ext>
              </a:extLst>
            </p:cNvPr>
            <p:cNvSpPr/>
            <p:nvPr/>
          </p:nvSpPr>
          <p:spPr>
            <a:xfrm>
              <a:off x="3088392" y="4075763"/>
              <a:ext cx="1902706" cy="2553860"/>
            </a:xfrm>
            <a:custGeom>
              <a:avLst/>
              <a:gdLst>
                <a:gd name="connsiteX0" fmla="*/ 0 w 1824186"/>
                <a:gd name="connsiteY0" fmla="*/ 0 h 2553860"/>
                <a:gd name="connsiteX1" fmla="*/ 1824186 w 1824186"/>
                <a:gd name="connsiteY1" fmla="*/ 0 h 2553860"/>
                <a:gd name="connsiteX2" fmla="*/ 1824186 w 1824186"/>
                <a:gd name="connsiteY2" fmla="*/ 2553860 h 2553860"/>
                <a:gd name="connsiteX3" fmla="*/ 0 w 1824186"/>
                <a:gd name="connsiteY3" fmla="*/ 2553860 h 2553860"/>
                <a:gd name="connsiteX4" fmla="*/ 0 w 1824186"/>
                <a:gd name="connsiteY4" fmla="*/ 0 h 25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186" h="2553860">
                  <a:moveTo>
                    <a:pt x="0" y="0"/>
                  </a:moveTo>
                  <a:lnTo>
                    <a:pt x="1824186" y="0"/>
                  </a:lnTo>
                  <a:lnTo>
                    <a:pt x="1824186" y="2553860"/>
                  </a:lnTo>
                  <a:lnTo>
                    <a:pt x="0" y="2553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21" tIns="1300667" rIns="142221" bIns="381277" numCol="1" spcCol="1270" rtlCol="0" anchor="t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ממשק משתמש נוח</a:t>
              </a:r>
              <a:endParaRPr lang="en-GB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F6AD495-5AF0-C7C6-BCCC-E613CC3EEE4F}"/>
                </a:ext>
              </a:extLst>
            </p:cNvPr>
            <p:cNvSpPr/>
            <p:nvPr/>
          </p:nvSpPr>
          <p:spPr>
            <a:xfrm>
              <a:off x="3604718" y="4342621"/>
              <a:ext cx="766158" cy="766158"/>
            </a:xfrm>
            <a:custGeom>
              <a:avLst/>
              <a:gdLst>
                <a:gd name="connsiteX0" fmla="*/ 0 w 766158"/>
                <a:gd name="connsiteY0" fmla="*/ 383079 h 766158"/>
                <a:gd name="connsiteX1" fmla="*/ 383079 w 766158"/>
                <a:gd name="connsiteY1" fmla="*/ 0 h 766158"/>
                <a:gd name="connsiteX2" fmla="*/ 766158 w 766158"/>
                <a:gd name="connsiteY2" fmla="*/ 383079 h 766158"/>
                <a:gd name="connsiteX3" fmla="*/ 383079 w 766158"/>
                <a:gd name="connsiteY3" fmla="*/ 766158 h 766158"/>
                <a:gd name="connsiteX4" fmla="*/ 0 w 766158"/>
                <a:gd name="connsiteY4" fmla="*/ 383079 h 76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58" h="766158">
                  <a:moveTo>
                    <a:pt x="0" y="383079"/>
                  </a:moveTo>
                  <a:cubicBezTo>
                    <a:pt x="0" y="171510"/>
                    <a:pt x="171510" y="0"/>
                    <a:pt x="383079" y="0"/>
                  </a:cubicBezTo>
                  <a:cubicBezTo>
                    <a:pt x="594648" y="0"/>
                    <a:pt x="766158" y="171510"/>
                    <a:pt x="766158" y="383079"/>
                  </a:cubicBezTo>
                  <a:cubicBezTo>
                    <a:pt x="766158" y="594648"/>
                    <a:pt x="594648" y="766158"/>
                    <a:pt x="383079" y="766158"/>
                  </a:cubicBezTo>
                  <a:cubicBezTo>
                    <a:pt x="171510" y="766158"/>
                    <a:pt x="0" y="594648"/>
                    <a:pt x="0" y="383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934" tIns="124901" rIns="171934" bIns="124901" numCol="1" spcCol="1270" rtlCol="0" anchor="ctr" anchorCtr="0">
              <a:noAutofit/>
            </a:bodyPr>
            <a:lstStyle/>
            <a:p>
              <a:pPr marL="0" lvl="0" indent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700" kern="1200" noProof="0" dirty="0"/>
                <a:t>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3A0780-D544-44D3-7BB5-97EFD0954F8D}"/>
                </a:ext>
              </a:extLst>
            </p:cNvPr>
            <p:cNvSpPr/>
            <p:nvPr/>
          </p:nvSpPr>
          <p:spPr>
            <a:xfrm>
              <a:off x="3166912" y="6641023"/>
              <a:ext cx="1824186" cy="7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3880425-3805-BE7C-7D59-CDABF66E7187}"/>
                </a:ext>
              </a:extLst>
            </p:cNvPr>
            <p:cNvSpPr/>
            <p:nvPr/>
          </p:nvSpPr>
          <p:spPr>
            <a:xfrm>
              <a:off x="5173518" y="4087235"/>
              <a:ext cx="1824186" cy="2553860"/>
            </a:xfrm>
            <a:custGeom>
              <a:avLst/>
              <a:gdLst>
                <a:gd name="connsiteX0" fmla="*/ 0 w 1824186"/>
                <a:gd name="connsiteY0" fmla="*/ 0 h 2553860"/>
                <a:gd name="connsiteX1" fmla="*/ 1824186 w 1824186"/>
                <a:gd name="connsiteY1" fmla="*/ 0 h 2553860"/>
                <a:gd name="connsiteX2" fmla="*/ 1824186 w 1824186"/>
                <a:gd name="connsiteY2" fmla="*/ 2553860 h 2553860"/>
                <a:gd name="connsiteX3" fmla="*/ 0 w 1824186"/>
                <a:gd name="connsiteY3" fmla="*/ 2553860 h 2553860"/>
                <a:gd name="connsiteX4" fmla="*/ 0 w 1824186"/>
                <a:gd name="connsiteY4" fmla="*/ 0 h 25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186" h="2553860">
                  <a:moveTo>
                    <a:pt x="0" y="0"/>
                  </a:moveTo>
                  <a:lnTo>
                    <a:pt x="1824186" y="0"/>
                  </a:lnTo>
                  <a:lnTo>
                    <a:pt x="1824186" y="2553860"/>
                  </a:lnTo>
                  <a:lnTo>
                    <a:pt x="0" y="2553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21" tIns="1300667" rIns="142221" bIns="381277" numCol="1" spcCol="1270" rtlCol="0" anchor="t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קוד קריא וברור לעריכה עתידית </a:t>
              </a:r>
              <a:r>
                <a:rPr lang="he-IL" b="0" i="0" u="none" kern="1200" noProof="0" dirty="0" err="1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ואחזקתיות</a:t>
              </a:r>
              <a:endParaRPr lang="en-GB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59A358F-10A0-F19A-516F-6D6D3B0D7FB3}"/>
                </a:ext>
              </a:extLst>
            </p:cNvPr>
            <p:cNvSpPr/>
            <p:nvPr/>
          </p:nvSpPr>
          <p:spPr>
            <a:xfrm>
              <a:off x="5611322" y="4342621"/>
              <a:ext cx="766158" cy="766158"/>
            </a:xfrm>
            <a:custGeom>
              <a:avLst/>
              <a:gdLst>
                <a:gd name="connsiteX0" fmla="*/ 0 w 766158"/>
                <a:gd name="connsiteY0" fmla="*/ 383079 h 766158"/>
                <a:gd name="connsiteX1" fmla="*/ 383079 w 766158"/>
                <a:gd name="connsiteY1" fmla="*/ 0 h 766158"/>
                <a:gd name="connsiteX2" fmla="*/ 766158 w 766158"/>
                <a:gd name="connsiteY2" fmla="*/ 383079 h 766158"/>
                <a:gd name="connsiteX3" fmla="*/ 383079 w 766158"/>
                <a:gd name="connsiteY3" fmla="*/ 766158 h 766158"/>
                <a:gd name="connsiteX4" fmla="*/ 0 w 766158"/>
                <a:gd name="connsiteY4" fmla="*/ 383079 h 76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58" h="766158">
                  <a:moveTo>
                    <a:pt x="0" y="383079"/>
                  </a:moveTo>
                  <a:cubicBezTo>
                    <a:pt x="0" y="171510"/>
                    <a:pt x="171510" y="0"/>
                    <a:pt x="383079" y="0"/>
                  </a:cubicBezTo>
                  <a:cubicBezTo>
                    <a:pt x="594648" y="0"/>
                    <a:pt x="766158" y="171510"/>
                    <a:pt x="766158" y="383079"/>
                  </a:cubicBezTo>
                  <a:cubicBezTo>
                    <a:pt x="766158" y="594648"/>
                    <a:pt x="594648" y="766158"/>
                    <a:pt x="383079" y="766158"/>
                  </a:cubicBezTo>
                  <a:cubicBezTo>
                    <a:pt x="171510" y="766158"/>
                    <a:pt x="0" y="594648"/>
                    <a:pt x="0" y="3830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934" tIns="124901" rIns="171934" bIns="124901" numCol="1" spcCol="1270" rtlCol="0" anchor="ctr" anchorCtr="0">
              <a:noAutofit/>
            </a:bodyPr>
            <a:lstStyle/>
            <a:p>
              <a:pPr marL="0" lvl="0" indent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700" kern="1200" noProof="0" dirty="0"/>
                <a:t>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6E0A5A-8CFB-9CE4-F775-425376E80E40}"/>
                </a:ext>
              </a:extLst>
            </p:cNvPr>
            <p:cNvSpPr/>
            <p:nvPr/>
          </p:nvSpPr>
          <p:spPr>
            <a:xfrm>
              <a:off x="5172641" y="6641023"/>
              <a:ext cx="1824186" cy="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1E580A5-EF49-81B1-004C-E8B04C1ACBED}"/>
                </a:ext>
              </a:extLst>
            </p:cNvPr>
            <p:cNvSpPr/>
            <p:nvPr/>
          </p:nvSpPr>
          <p:spPr>
            <a:xfrm>
              <a:off x="7238415" y="4087235"/>
              <a:ext cx="1824186" cy="2553860"/>
            </a:xfrm>
            <a:custGeom>
              <a:avLst/>
              <a:gdLst>
                <a:gd name="connsiteX0" fmla="*/ 0 w 1824186"/>
                <a:gd name="connsiteY0" fmla="*/ 0 h 2553860"/>
                <a:gd name="connsiteX1" fmla="*/ 1824186 w 1824186"/>
                <a:gd name="connsiteY1" fmla="*/ 0 h 2553860"/>
                <a:gd name="connsiteX2" fmla="*/ 1824186 w 1824186"/>
                <a:gd name="connsiteY2" fmla="*/ 2553860 h 2553860"/>
                <a:gd name="connsiteX3" fmla="*/ 0 w 1824186"/>
                <a:gd name="connsiteY3" fmla="*/ 2553860 h 2553860"/>
                <a:gd name="connsiteX4" fmla="*/ 0 w 1824186"/>
                <a:gd name="connsiteY4" fmla="*/ 0 h 25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186" h="2553860">
                  <a:moveTo>
                    <a:pt x="0" y="0"/>
                  </a:moveTo>
                  <a:lnTo>
                    <a:pt x="1824186" y="0"/>
                  </a:lnTo>
                  <a:lnTo>
                    <a:pt x="1824186" y="2553860"/>
                  </a:lnTo>
                  <a:lnTo>
                    <a:pt x="0" y="2553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21" tIns="1300667" rIns="142221" bIns="381277" numCol="1" spcCol="1270" rtlCol="0" anchor="t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b="0" i="0" u="none" kern="1200" noProof="0" dirty="0">
                  <a:latin typeface="AvneyGadW26-Light" panose="00000400000000000000" pitchFamily="2" charset="-79"/>
                  <a:cs typeface="AvneyGadW26-Light" panose="00000400000000000000" pitchFamily="2" charset="-79"/>
                </a:rPr>
                <a:t>עדכון שעות בזמן אמת</a:t>
              </a:r>
              <a:endParaRPr lang="en-GB" kern="1200" noProof="0" dirty="0">
                <a:latin typeface="AvneyGadW26-Light" panose="00000400000000000000" pitchFamily="2" charset="-79"/>
                <a:cs typeface="AvneyGadW26-Light" panose="00000400000000000000" pitchFamily="2" charset="-79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60E560-2678-4611-4454-1A1F9C187689}"/>
                </a:ext>
              </a:extLst>
            </p:cNvPr>
            <p:cNvSpPr/>
            <p:nvPr/>
          </p:nvSpPr>
          <p:spPr>
            <a:xfrm>
              <a:off x="7617927" y="4342621"/>
              <a:ext cx="766158" cy="766158"/>
            </a:xfrm>
            <a:custGeom>
              <a:avLst/>
              <a:gdLst>
                <a:gd name="connsiteX0" fmla="*/ 0 w 766158"/>
                <a:gd name="connsiteY0" fmla="*/ 383079 h 766158"/>
                <a:gd name="connsiteX1" fmla="*/ 383079 w 766158"/>
                <a:gd name="connsiteY1" fmla="*/ 0 h 766158"/>
                <a:gd name="connsiteX2" fmla="*/ 766158 w 766158"/>
                <a:gd name="connsiteY2" fmla="*/ 383079 h 766158"/>
                <a:gd name="connsiteX3" fmla="*/ 383079 w 766158"/>
                <a:gd name="connsiteY3" fmla="*/ 766158 h 766158"/>
                <a:gd name="connsiteX4" fmla="*/ 0 w 766158"/>
                <a:gd name="connsiteY4" fmla="*/ 383079 h 76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58" h="766158">
                  <a:moveTo>
                    <a:pt x="0" y="383079"/>
                  </a:moveTo>
                  <a:cubicBezTo>
                    <a:pt x="0" y="171510"/>
                    <a:pt x="171510" y="0"/>
                    <a:pt x="383079" y="0"/>
                  </a:cubicBezTo>
                  <a:cubicBezTo>
                    <a:pt x="594648" y="0"/>
                    <a:pt x="766158" y="171510"/>
                    <a:pt x="766158" y="383079"/>
                  </a:cubicBezTo>
                  <a:cubicBezTo>
                    <a:pt x="766158" y="594648"/>
                    <a:pt x="594648" y="766158"/>
                    <a:pt x="383079" y="766158"/>
                  </a:cubicBezTo>
                  <a:cubicBezTo>
                    <a:pt x="171510" y="766158"/>
                    <a:pt x="0" y="594648"/>
                    <a:pt x="0" y="3830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934" tIns="124901" rIns="171934" bIns="124901" numCol="1" spcCol="1270" rtlCol="0" anchor="ctr" anchorCtr="0">
              <a:noAutofit/>
            </a:bodyPr>
            <a:lstStyle/>
            <a:p>
              <a:pPr marL="0" lvl="0" indent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700" kern="1200" noProof="0" dirty="0"/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49BAD0-6544-78AD-F0F5-0D6C544789D9}"/>
                </a:ext>
              </a:extLst>
            </p:cNvPr>
            <p:cNvSpPr/>
            <p:nvPr/>
          </p:nvSpPr>
          <p:spPr>
            <a:xfrm>
              <a:off x="7238415" y="6641023"/>
              <a:ext cx="1824186" cy="72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UMLs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EE192-4418-682C-E19E-B94214B6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7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19C1A1E-7549-0CDB-5ED2-313F4D9B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32" y="48063"/>
            <a:ext cx="7782568" cy="564316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2D54ED-DE7E-2DB7-F266-C178D3E0F2F6}"/>
              </a:ext>
            </a:extLst>
          </p:cNvPr>
          <p:cNvSpPr txBox="1">
            <a:spLocks/>
          </p:cNvSpPr>
          <p:nvPr/>
        </p:nvSpPr>
        <p:spPr>
          <a:xfrm>
            <a:off x="904189" y="5691232"/>
            <a:ext cx="10515600" cy="85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b="1" dirty="0">
                <a:latin typeface="+mn-lt"/>
                <a:ea typeface="+mn-ea"/>
                <a:cs typeface="+mn-cs"/>
              </a:rPr>
              <a:t>Use Case Diagram</a:t>
            </a:r>
            <a:endParaRPr lang="en-US" sz="24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07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217A8-4C0B-A850-ADAB-F241D679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8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34DD89E4-C757-E798-1FCF-2798639C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8" y="1079771"/>
            <a:ext cx="10920406" cy="38027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FD4546-CCB5-E71F-AB88-1F00F0905F69}"/>
              </a:ext>
            </a:extLst>
          </p:cNvPr>
          <p:cNvSpPr txBox="1">
            <a:spLocks/>
          </p:cNvSpPr>
          <p:nvPr/>
        </p:nvSpPr>
        <p:spPr>
          <a:xfrm>
            <a:off x="838200" y="516276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b="1" dirty="0">
                <a:latin typeface="+mn-lt"/>
                <a:ea typeface="+mn-ea"/>
                <a:cs typeface="+mn-cs"/>
              </a:rPr>
              <a:t>ERD</a:t>
            </a:r>
            <a:endParaRPr lang="en-US" sz="24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23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A2759-BDB7-13D0-A9D3-A84BD42F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9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EEF2A6EB-7037-0331-9458-47F463C8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16" y="364390"/>
            <a:ext cx="6165114" cy="5326842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40C9855-C49E-CA45-B352-D3A56D39C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" r="4977"/>
          <a:stretch/>
        </p:blipFill>
        <p:spPr>
          <a:xfrm>
            <a:off x="6438506" y="637775"/>
            <a:ext cx="5335571" cy="48772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8C95232-E401-6A10-A87A-C776A994334B}"/>
              </a:ext>
            </a:extLst>
          </p:cNvPr>
          <p:cNvSpPr txBox="1">
            <a:spLocks/>
          </p:cNvSpPr>
          <p:nvPr/>
        </p:nvSpPr>
        <p:spPr>
          <a:xfrm>
            <a:off x="748638" y="5864461"/>
            <a:ext cx="5237378" cy="85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3200" b="1" dirty="0">
                <a:latin typeface="+mn-lt"/>
                <a:ea typeface="+mn-ea"/>
                <a:cs typeface="+mn-cs"/>
              </a:rPr>
              <a:t>Activity Diagram</a:t>
            </a:r>
            <a:endParaRPr lang="en-US" sz="16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43A8D5-4D75-F11D-2603-470DBDD7E0E2}"/>
              </a:ext>
            </a:extLst>
          </p:cNvPr>
          <p:cNvSpPr txBox="1">
            <a:spLocks/>
          </p:cNvSpPr>
          <p:nvPr/>
        </p:nvSpPr>
        <p:spPr>
          <a:xfrm>
            <a:off x="6180055" y="5843634"/>
            <a:ext cx="5335571" cy="85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3200" b="1" dirty="0">
                <a:latin typeface="+mn-lt"/>
                <a:ea typeface="+mn-ea"/>
                <a:cs typeface="+mn-cs"/>
              </a:rPr>
              <a:t>Sequence Diagram</a:t>
            </a:r>
            <a:endParaRPr lang="en-US" sz="16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35375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TM78504181</Template>
  <TotalTime>0</TotalTime>
  <Words>380</Words>
  <Application>Microsoft Office PowerPoint</Application>
  <PresentationFormat>מסך רחב</PresentationFormat>
  <Paragraphs>154</Paragraphs>
  <Slides>24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2" baseType="lpstr">
      <vt:lpstr>Arial</vt:lpstr>
      <vt:lpstr>Avenir Next LT Pro</vt:lpstr>
      <vt:lpstr>AvneiGadHakukW26-Medium</vt:lpstr>
      <vt:lpstr>AvneyGadW26-Light</vt:lpstr>
      <vt:lpstr>AvneyGadW26-Medium</vt:lpstr>
      <vt:lpstr>Calibri</vt:lpstr>
      <vt:lpstr>Tw Cen MT</vt:lpstr>
      <vt:lpstr>ShapesVTI</vt:lpstr>
      <vt:lpstr>Study Buddy</vt:lpstr>
      <vt:lpstr>מרחב הבעיה</vt:lpstr>
      <vt:lpstr>המצב כיום</vt:lpstr>
      <vt:lpstr>המטרות שלנו</vt:lpstr>
      <vt:lpstr>דרישות מרכזיות</vt:lpstr>
      <vt:lpstr>UMLs</vt:lpstr>
      <vt:lpstr>מצגת של PowerPoint‏</vt:lpstr>
      <vt:lpstr>מצגת של PowerPoint‏</vt:lpstr>
      <vt:lpstr>מצגת של PowerPoint‏</vt:lpstr>
      <vt:lpstr>מיפוי טכנולוגי</vt:lpstr>
      <vt:lpstr>מצגת של PowerPoint‏</vt:lpstr>
      <vt:lpstr>תיאור מערכת</vt:lpstr>
      <vt:lpstr>מורה</vt:lpstr>
      <vt:lpstr>מורה</vt:lpstr>
      <vt:lpstr>מורה</vt:lpstr>
      <vt:lpstr>מורה</vt:lpstr>
      <vt:lpstr>סטודנט</vt:lpstr>
      <vt:lpstr>סטודנט</vt:lpstr>
      <vt:lpstr>סטודנט</vt:lpstr>
      <vt:lpstr>סטודנט</vt:lpstr>
      <vt:lpstr>פערים בין תיכנון למציאות</vt:lpstr>
      <vt:lpstr>הגורמים לפערים</vt:lpstr>
      <vt:lpstr>Our GitHub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2020-09-02T01:08:08Z</dcterms:created>
  <dcterms:modified xsi:type="dcterms:W3CDTF">2023-01-15T10:45:50Z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